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pitchFamily="34" charset="0"/>
      <p:regular r:id="rId13"/>
    </p:embeddedFont>
    <p:embeddedFont>
      <p:font typeface="Arimo Bold" panose="020B0704020202020204" pitchFamily="34" charset="0"/>
      <p:regular r:id="rId14"/>
    </p:embeddedFont>
    <p:embeddedFont>
      <p:font typeface="Arimo Bold Italics" panose="020B0704020202090204" pitchFamily="34" charset="0"/>
      <p:regular r:id="rId15"/>
    </p:embeddedFont>
    <p:embeddedFont>
      <p:font typeface="Arimo Italics" panose="020B0604020202090204" pitchFamily="3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font" Target="fonts/font4.fntdata"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3.fntdata" /><Relationship Id="rId10" Type="http://schemas.openxmlformats.org/officeDocument/2006/relationships/slide" Target="slides/slide9.xml" /><Relationship Id="rId19"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7" t="2390" b="2390"/>
          <a:stretch>
            <a:fillRect/>
          </a:stretch>
        </p:blipFill>
        <p:spPr>
          <a:xfrm>
            <a:off x="0" y="0"/>
            <a:ext cx="18288000" cy="10287000"/>
          </a:xfrm>
          <a:prstGeom prst="rect">
            <a:avLst/>
          </a:prstGeom>
        </p:spPr>
      </p:pic>
      <p:sp>
        <p:nvSpPr>
          <p:cNvPr id="3" name="AutoShape 3"/>
          <p:cNvSpPr/>
          <p:nvPr/>
        </p:nvSpPr>
        <p:spPr>
          <a:xfrm rot="330135">
            <a:off x="-67383" y="1749232"/>
            <a:ext cx="1341059" cy="0"/>
          </a:xfrm>
          <a:prstGeom prst="line">
            <a:avLst/>
          </a:prstGeom>
          <a:ln w="66675" cap="rnd">
            <a:solidFill>
              <a:srgbClr val="000000"/>
            </a:solidFill>
            <a:prstDash val="solid"/>
            <a:headEnd type="none" w="sm" len="sm"/>
            <a:tailEnd type="none" w="sm" len="sm"/>
          </a:ln>
        </p:spPr>
      </p:sp>
      <p:sp>
        <p:nvSpPr>
          <p:cNvPr id="4" name="TextBox 4"/>
          <p:cNvSpPr txBox="1"/>
          <p:nvPr/>
        </p:nvSpPr>
        <p:spPr>
          <a:xfrm>
            <a:off x="172606" y="4113098"/>
            <a:ext cx="18303344" cy="1617288"/>
          </a:xfrm>
          <a:prstGeom prst="rect">
            <a:avLst/>
          </a:prstGeom>
        </p:spPr>
        <p:txBody>
          <a:bodyPr lIns="0" tIns="0" rIns="0" bIns="0" rtlCol="0" anchor="t">
            <a:spAutoFit/>
          </a:bodyPr>
          <a:lstStyle/>
          <a:p>
            <a:pPr algn="ctr">
              <a:lnSpc>
                <a:spcPts val="11812"/>
              </a:lnSpc>
            </a:pPr>
            <a:r>
              <a:rPr lang="en-US" sz="11580">
                <a:solidFill>
                  <a:srgbClr val="FFFFFF"/>
                </a:solidFill>
                <a:latin typeface="Arimo Bold"/>
              </a:rPr>
              <a:t>Soyut Ekspresyonizm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30135">
            <a:off x="-67383" y="1749232"/>
            <a:ext cx="1341059" cy="0"/>
          </a:xfrm>
          <a:prstGeom prst="line">
            <a:avLst/>
          </a:prstGeom>
          <a:ln w="66675" cap="rnd">
            <a:solidFill>
              <a:srgbClr val="000000"/>
            </a:solidFill>
            <a:prstDash val="solid"/>
            <a:headEnd type="none" w="sm" len="sm"/>
            <a:tailEnd type="none" w="sm" len="sm"/>
          </a:ln>
        </p:spPr>
      </p:sp>
      <p:pic>
        <p:nvPicPr>
          <p:cNvPr id="3" name="Picture 3"/>
          <p:cNvPicPr>
            <a:picLocks noChangeAspect="1"/>
          </p:cNvPicPr>
          <p:nvPr/>
        </p:nvPicPr>
        <p:blipFill>
          <a:blip r:embed="rId2"/>
          <a:srcRect r="147" b="147"/>
          <a:stretch>
            <a:fillRect/>
          </a:stretch>
        </p:blipFill>
        <p:spPr>
          <a:xfrm>
            <a:off x="2000752" y="1037105"/>
            <a:ext cx="6429375" cy="6429375"/>
          </a:xfrm>
          <a:prstGeom prst="rect">
            <a:avLst/>
          </a:prstGeom>
        </p:spPr>
      </p:pic>
      <p:sp>
        <p:nvSpPr>
          <p:cNvPr id="4" name="TextBox 4"/>
          <p:cNvSpPr txBox="1"/>
          <p:nvPr/>
        </p:nvSpPr>
        <p:spPr>
          <a:xfrm>
            <a:off x="3039858" y="7771362"/>
            <a:ext cx="4272219" cy="1183631"/>
          </a:xfrm>
          <a:prstGeom prst="rect">
            <a:avLst/>
          </a:prstGeom>
        </p:spPr>
        <p:txBody>
          <a:bodyPr lIns="0" tIns="0" rIns="0" bIns="0" rtlCol="0" anchor="t">
            <a:spAutoFit/>
          </a:bodyPr>
          <a:lstStyle/>
          <a:p>
            <a:pPr algn="ctr">
              <a:lnSpc>
                <a:spcPts val="4320"/>
              </a:lnSpc>
            </a:pPr>
            <a:r>
              <a:rPr lang="en-US" sz="3600">
                <a:solidFill>
                  <a:srgbClr val="000000"/>
                </a:solidFill>
                <a:latin typeface="Arimo Bold"/>
              </a:rPr>
              <a:t>Batı Havaları</a:t>
            </a:r>
          </a:p>
          <a:p>
            <a:pPr algn="ctr">
              <a:lnSpc>
                <a:spcPts val="4320"/>
              </a:lnSpc>
            </a:pPr>
            <a:r>
              <a:rPr lang="en-US" sz="3600">
                <a:solidFill>
                  <a:srgbClr val="000000"/>
                </a:solidFill>
                <a:latin typeface="Arimo Bold"/>
              </a:rPr>
              <a:t>Robert Motherwell</a:t>
            </a:r>
          </a:p>
        </p:txBody>
      </p:sp>
      <p:sp>
        <p:nvSpPr>
          <p:cNvPr id="5" name="TextBox 5"/>
          <p:cNvSpPr txBox="1"/>
          <p:nvPr/>
        </p:nvSpPr>
        <p:spPr>
          <a:xfrm>
            <a:off x="10079702" y="7771362"/>
            <a:ext cx="5558097" cy="1183631"/>
          </a:xfrm>
          <a:prstGeom prst="rect">
            <a:avLst/>
          </a:prstGeom>
        </p:spPr>
        <p:txBody>
          <a:bodyPr lIns="0" tIns="0" rIns="0" bIns="0" rtlCol="0" anchor="t">
            <a:spAutoFit/>
          </a:bodyPr>
          <a:lstStyle/>
          <a:p>
            <a:pPr algn="ctr">
              <a:lnSpc>
                <a:spcPts val="4320"/>
              </a:lnSpc>
            </a:pPr>
            <a:r>
              <a:rPr lang="en-US" sz="3600">
                <a:solidFill>
                  <a:srgbClr val="000000"/>
                </a:solidFill>
                <a:latin typeface="Arimo Bold"/>
              </a:rPr>
              <a:t>Napoli’de Ağaç</a:t>
            </a:r>
          </a:p>
          <a:p>
            <a:pPr algn="ctr">
              <a:lnSpc>
                <a:spcPts val="4320"/>
              </a:lnSpc>
            </a:pPr>
            <a:r>
              <a:rPr lang="en-US" sz="3600">
                <a:solidFill>
                  <a:srgbClr val="000000"/>
                </a:solidFill>
                <a:latin typeface="Arimo Bold"/>
              </a:rPr>
              <a:t>Willem de Kooning</a:t>
            </a:r>
          </a:p>
        </p:txBody>
      </p:sp>
      <p:pic>
        <p:nvPicPr>
          <p:cNvPr id="6" name="Picture 6"/>
          <p:cNvPicPr>
            <a:picLocks noChangeAspect="1"/>
          </p:cNvPicPr>
          <p:nvPr/>
        </p:nvPicPr>
        <p:blipFill>
          <a:blip r:embed="rId3"/>
          <a:srcRect r="134" b="134"/>
          <a:stretch>
            <a:fillRect/>
          </a:stretch>
        </p:blipFill>
        <p:spPr>
          <a:xfrm>
            <a:off x="9606396" y="1033896"/>
            <a:ext cx="6439766" cy="64397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051326" y="1685092"/>
            <a:ext cx="5280709" cy="6055213"/>
          </a:xfrm>
          <a:prstGeom prst="rect">
            <a:avLst/>
          </a:prstGeom>
        </p:spPr>
      </p:pic>
      <p:sp>
        <p:nvSpPr>
          <p:cNvPr id="3" name="AutoShape 3"/>
          <p:cNvSpPr/>
          <p:nvPr/>
        </p:nvSpPr>
        <p:spPr>
          <a:xfrm rot="330135">
            <a:off x="-67383" y="1749232"/>
            <a:ext cx="1341059" cy="0"/>
          </a:xfrm>
          <a:prstGeom prst="line">
            <a:avLst/>
          </a:prstGeom>
          <a:ln w="66675" cap="rnd">
            <a:solidFill>
              <a:srgbClr val="000000"/>
            </a:solidFill>
            <a:prstDash val="solid"/>
            <a:headEnd type="none" w="sm" len="sm"/>
            <a:tailEnd type="none" w="sm" len="sm"/>
          </a:ln>
        </p:spPr>
      </p:sp>
      <p:pic>
        <p:nvPicPr>
          <p:cNvPr id="4" name="Picture 4"/>
          <p:cNvPicPr>
            <a:picLocks noChangeAspect="1"/>
          </p:cNvPicPr>
          <p:nvPr/>
        </p:nvPicPr>
        <p:blipFill>
          <a:blip r:embed="rId3"/>
          <a:srcRect l="14275" r="9465"/>
          <a:stretch>
            <a:fillRect/>
          </a:stretch>
        </p:blipFill>
        <p:spPr>
          <a:xfrm>
            <a:off x="8710053" y="1685092"/>
            <a:ext cx="7845436" cy="6055213"/>
          </a:xfrm>
          <a:prstGeom prst="rect">
            <a:avLst/>
          </a:prstGeom>
        </p:spPr>
      </p:pic>
      <p:sp>
        <p:nvSpPr>
          <p:cNvPr id="5" name="TextBox 5"/>
          <p:cNvSpPr txBox="1"/>
          <p:nvPr/>
        </p:nvSpPr>
        <p:spPr>
          <a:xfrm>
            <a:off x="2329064" y="7978140"/>
            <a:ext cx="4725233" cy="1227195"/>
          </a:xfrm>
          <a:prstGeom prst="rect">
            <a:avLst/>
          </a:prstGeom>
        </p:spPr>
        <p:txBody>
          <a:bodyPr lIns="0" tIns="0" rIns="0" bIns="0" rtlCol="0" anchor="t">
            <a:spAutoFit/>
          </a:bodyPr>
          <a:lstStyle/>
          <a:p>
            <a:pPr algn="ctr">
              <a:lnSpc>
                <a:spcPts val="5040"/>
              </a:lnSpc>
            </a:pPr>
            <a:r>
              <a:rPr lang="en-US" sz="3600" b="1" dirty="0">
                <a:solidFill>
                  <a:srgbClr val="000000"/>
                </a:solidFill>
                <a:latin typeface="Arimo Semi-Bold"/>
              </a:rPr>
              <a:t>Turuncu, Sarı, Kırmızı</a:t>
            </a:r>
          </a:p>
          <a:p>
            <a:pPr algn="ctr">
              <a:lnSpc>
                <a:spcPts val="5040"/>
              </a:lnSpc>
            </a:pPr>
            <a:r>
              <a:rPr lang="en-US" sz="3600" dirty="0">
                <a:solidFill>
                  <a:srgbClr val="000000"/>
                </a:solidFill>
                <a:latin typeface="Arimo Bold"/>
              </a:rPr>
              <a:t>Mark Rothko</a:t>
            </a:r>
          </a:p>
        </p:txBody>
      </p:sp>
      <p:sp>
        <p:nvSpPr>
          <p:cNvPr id="6" name="TextBox 6"/>
          <p:cNvSpPr txBox="1"/>
          <p:nvPr/>
        </p:nvSpPr>
        <p:spPr>
          <a:xfrm>
            <a:off x="8710053" y="7978140"/>
            <a:ext cx="7845436" cy="1918335"/>
          </a:xfrm>
          <a:prstGeom prst="rect">
            <a:avLst/>
          </a:prstGeom>
        </p:spPr>
        <p:txBody>
          <a:bodyPr lIns="0" tIns="0" rIns="0" bIns="0" rtlCol="0" anchor="t">
            <a:spAutoFit/>
          </a:bodyPr>
          <a:lstStyle/>
          <a:p>
            <a:pPr algn="ctr">
              <a:lnSpc>
                <a:spcPts val="5039"/>
              </a:lnSpc>
            </a:pPr>
            <a:r>
              <a:rPr lang="en-US" sz="3599">
                <a:solidFill>
                  <a:srgbClr val="000000"/>
                </a:solidFill>
                <a:latin typeface="Arimo Bold"/>
              </a:rPr>
              <a:t>NO.5</a:t>
            </a:r>
          </a:p>
          <a:p>
            <a:pPr algn="ctr">
              <a:lnSpc>
                <a:spcPts val="5039"/>
              </a:lnSpc>
            </a:pPr>
            <a:r>
              <a:rPr lang="en-US" sz="3599">
                <a:solidFill>
                  <a:srgbClr val="000000"/>
                </a:solidFill>
                <a:latin typeface="Arimo Bold"/>
              </a:rPr>
              <a:t>Jackson Pollock</a:t>
            </a:r>
          </a:p>
          <a:p>
            <a:pPr algn="ctr">
              <a:lnSpc>
                <a:spcPts val="5039"/>
              </a:lnSpc>
            </a:pPr>
            <a:endParaRPr lang="en-US" sz="3599">
              <a:solidFill>
                <a:srgbClr val="000000"/>
              </a:solidFill>
              <a:latin typeface="Arimo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30135">
            <a:off x="-67383" y="1749232"/>
            <a:ext cx="1341059" cy="0"/>
          </a:xfrm>
          <a:prstGeom prst="line">
            <a:avLst/>
          </a:prstGeom>
          <a:ln w="66675" cap="rnd">
            <a:solidFill>
              <a:srgbClr val="000000"/>
            </a:solidFill>
            <a:prstDash val="solid"/>
            <a:headEnd type="none" w="sm" len="sm"/>
            <a:tailEnd type="none" w="sm" len="sm"/>
          </a:ln>
        </p:spPr>
      </p:sp>
      <p:sp>
        <p:nvSpPr>
          <p:cNvPr id="3" name="TextBox 3"/>
          <p:cNvSpPr txBox="1"/>
          <p:nvPr/>
        </p:nvSpPr>
        <p:spPr>
          <a:xfrm>
            <a:off x="3635781" y="2262831"/>
            <a:ext cx="14652219" cy="1773702"/>
          </a:xfrm>
          <a:prstGeom prst="rect">
            <a:avLst/>
          </a:prstGeom>
        </p:spPr>
        <p:txBody>
          <a:bodyPr lIns="0" tIns="0" rIns="0" bIns="0" rtlCol="0" anchor="t">
            <a:spAutoFit/>
          </a:bodyPr>
          <a:lstStyle/>
          <a:p>
            <a:pPr algn="l">
              <a:lnSpc>
                <a:spcPts val="6120"/>
              </a:lnSpc>
            </a:pPr>
            <a:r>
              <a:rPr lang="en-US" sz="6000">
                <a:solidFill>
                  <a:srgbClr val="000000"/>
                </a:solidFill>
                <a:latin typeface="Arimo Bold"/>
              </a:rPr>
              <a:t>Soyut Ekspresyonizm'in Tarihi</a:t>
            </a:r>
          </a:p>
        </p:txBody>
      </p:sp>
      <p:sp>
        <p:nvSpPr>
          <p:cNvPr id="4" name="TextBox 4"/>
          <p:cNvSpPr txBox="1"/>
          <p:nvPr/>
        </p:nvSpPr>
        <p:spPr>
          <a:xfrm>
            <a:off x="1714717" y="3630372"/>
            <a:ext cx="7079377" cy="5361051"/>
          </a:xfrm>
          <a:prstGeom prst="rect">
            <a:avLst/>
          </a:prstGeom>
        </p:spPr>
        <p:txBody>
          <a:bodyPr lIns="0" tIns="0" rIns="0" bIns="0" rtlCol="0" anchor="t">
            <a:spAutoFit/>
          </a:bodyPr>
          <a:lstStyle/>
          <a:p>
            <a:pPr marL="542924" lvl="1" indent="-271462" algn="l">
              <a:lnSpc>
                <a:spcPts val="4211"/>
              </a:lnSpc>
              <a:buFont typeface="Arial"/>
              <a:buChar char="•"/>
            </a:pPr>
            <a:r>
              <a:rPr lang="en-US" sz="2999">
                <a:solidFill>
                  <a:srgbClr val="000000"/>
                </a:solidFill>
                <a:latin typeface="Arimo Bold"/>
              </a:rPr>
              <a:t>Soyut dışavurumculuk</a:t>
            </a:r>
            <a:r>
              <a:rPr lang="en-US" sz="2999">
                <a:solidFill>
                  <a:srgbClr val="000000"/>
                </a:solidFill>
                <a:latin typeface="Arimo"/>
              </a:rPr>
              <a:t> </a:t>
            </a:r>
            <a:r>
              <a:rPr lang="en-US" sz="2999">
                <a:solidFill>
                  <a:srgbClr val="000000"/>
                </a:solidFill>
                <a:latin typeface="Arimo Italics"/>
              </a:rPr>
              <a:t>(soyut ekspresyonizm)</a:t>
            </a:r>
            <a:r>
              <a:rPr lang="en-US" sz="2999">
                <a:solidFill>
                  <a:srgbClr val="000000"/>
                </a:solidFill>
                <a:latin typeface="Arimo"/>
              </a:rPr>
              <a:t>, veya eleştirmen Clement Greenberg'in tabiriyle </a:t>
            </a:r>
            <a:r>
              <a:rPr lang="en-US" sz="2999">
                <a:solidFill>
                  <a:srgbClr val="000000"/>
                </a:solidFill>
                <a:latin typeface="Arimo Bold Italics"/>
              </a:rPr>
              <a:t>resimsel soyutlama</a:t>
            </a:r>
            <a:r>
              <a:rPr lang="en-US" sz="2999">
                <a:solidFill>
                  <a:srgbClr val="000000"/>
                </a:solidFill>
                <a:latin typeface="Arimo"/>
              </a:rPr>
              <a:t>, 1940'ların ortalarında New York'ta ortaya çıkan, ressamların gerçek nesnelerin temsiline yer vermeden kendilerini sadece renk ve şekillerle ifade ettikleri bir tür soyut sanattır.</a:t>
            </a:r>
          </a:p>
        </p:txBody>
      </p:sp>
      <p:sp>
        <p:nvSpPr>
          <p:cNvPr id="5" name="TextBox 5"/>
          <p:cNvSpPr txBox="1"/>
          <p:nvPr/>
        </p:nvSpPr>
        <p:spPr>
          <a:xfrm>
            <a:off x="9349740" y="3630372"/>
            <a:ext cx="7026123" cy="4683938"/>
          </a:xfrm>
          <a:prstGeom prst="rect">
            <a:avLst/>
          </a:prstGeom>
        </p:spPr>
        <p:txBody>
          <a:bodyPr lIns="0" tIns="0" rIns="0" bIns="0" rtlCol="0" anchor="t">
            <a:spAutoFit/>
          </a:bodyPr>
          <a:lstStyle/>
          <a:p>
            <a:pPr marL="542924" lvl="1" indent="-271462" algn="l">
              <a:lnSpc>
                <a:spcPts val="4211"/>
              </a:lnSpc>
              <a:buFont typeface="Arial"/>
              <a:buChar char="•"/>
            </a:pPr>
            <a:r>
              <a:rPr lang="en-US" sz="2999">
                <a:solidFill>
                  <a:srgbClr val="000000"/>
                </a:solidFill>
                <a:latin typeface="Arimo"/>
              </a:rPr>
              <a:t> İlk Amerikan sanat akımı olarak kabul edilip, sanat dünyasının merkezinin Paris'ten New York'a kaymasında etkili olmuştur. Soyut Ekspresyonizm akımının en tanınmış ressamları </a:t>
            </a:r>
          </a:p>
          <a:p>
            <a:pPr marL="687700" lvl="1" indent="-343850" algn="l">
              <a:lnSpc>
                <a:spcPts val="5335"/>
              </a:lnSpc>
              <a:buFont typeface="Arial"/>
              <a:buChar char="•"/>
            </a:pPr>
            <a:r>
              <a:rPr lang="en-US" sz="3799">
                <a:solidFill>
                  <a:srgbClr val="000000"/>
                </a:solidFill>
                <a:latin typeface="Arimo Bold"/>
              </a:rPr>
              <a:t>Willem de Kooning</a:t>
            </a:r>
            <a:r>
              <a:rPr lang="en-US" sz="3799">
                <a:solidFill>
                  <a:srgbClr val="000000"/>
                </a:solidFill>
                <a:latin typeface="Arimo"/>
              </a:rPr>
              <a:t>, </a:t>
            </a:r>
          </a:p>
          <a:p>
            <a:pPr marL="687700" lvl="1" indent="-343850" algn="l">
              <a:lnSpc>
                <a:spcPts val="5335"/>
              </a:lnSpc>
              <a:buFont typeface="Arial"/>
              <a:buChar char="•"/>
            </a:pPr>
            <a:r>
              <a:rPr lang="en-US" sz="3799">
                <a:solidFill>
                  <a:srgbClr val="000000"/>
                </a:solidFill>
                <a:latin typeface="Arimo Bold"/>
              </a:rPr>
              <a:t>Franz Kline</a:t>
            </a:r>
            <a:r>
              <a:rPr lang="en-US" sz="3799">
                <a:solidFill>
                  <a:srgbClr val="000000"/>
                </a:solidFill>
                <a:latin typeface="Arimo"/>
              </a:rPr>
              <a:t> </a:t>
            </a:r>
          </a:p>
          <a:p>
            <a:pPr marL="687700" lvl="1" indent="-343850" algn="l">
              <a:lnSpc>
                <a:spcPts val="5335"/>
              </a:lnSpc>
              <a:buFont typeface="Arial"/>
              <a:buChar char="•"/>
            </a:pPr>
            <a:r>
              <a:rPr lang="en-US" sz="3799">
                <a:solidFill>
                  <a:srgbClr val="000000"/>
                </a:solidFill>
                <a:latin typeface="Arimo Bold"/>
              </a:rPr>
              <a:t>Mark Rothko’dur</a:t>
            </a:r>
            <a:r>
              <a:rPr lang="en-US" sz="3799">
                <a:solidFill>
                  <a:srgbClr val="000000"/>
                </a:solidFill>
                <a:latin typeface="Arimo"/>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30135">
            <a:off x="-67383" y="1749232"/>
            <a:ext cx="1341059" cy="0"/>
          </a:xfrm>
          <a:prstGeom prst="line">
            <a:avLst/>
          </a:prstGeom>
          <a:ln w="66675" cap="rnd">
            <a:solidFill>
              <a:srgbClr val="000000"/>
            </a:solidFill>
            <a:prstDash val="solid"/>
            <a:headEnd type="none" w="sm" len="sm"/>
            <a:tailEnd type="none" w="sm" len="sm"/>
          </a:ln>
        </p:spPr>
      </p:sp>
      <p:sp>
        <p:nvSpPr>
          <p:cNvPr id="3" name="TextBox 3"/>
          <p:cNvSpPr txBox="1"/>
          <p:nvPr/>
        </p:nvSpPr>
        <p:spPr>
          <a:xfrm>
            <a:off x="1376172" y="3351898"/>
            <a:ext cx="15535656" cy="6161174"/>
          </a:xfrm>
          <a:prstGeom prst="rect">
            <a:avLst/>
          </a:prstGeom>
        </p:spPr>
        <p:txBody>
          <a:bodyPr lIns="0" tIns="0" rIns="0" bIns="0" rtlCol="0" anchor="t">
            <a:spAutoFit/>
          </a:bodyPr>
          <a:lstStyle/>
          <a:p>
            <a:pPr algn="l">
              <a:lnSpc>
                <a:spcPts val="5439"/>
              </a:lnSpc>
            </a:pPr>
            <a:r>
              <a:rPr lang="en-US" sz="3487" dirty="0">
                <a:solidFill>
                  <a:srgbClr val="000000"/>
                </a:solidFill>
                <a:latin typeface="Arimo"/>
              </a:rPr>
              <a:t>-Clyfford Still                                                               -Richard Pousette-Dart</a:t>
            </a:r>
          </a:p>
          <a:p>
            <a:pPr algn="l">
              <a:lnSpc>
                <a:spcPts val="5439"/>
              </a:lnSpc>
            </a:pPr>
            <a:r>
              <a:rPr lang="en-US" sz="3487" dirty="0">
                <a:solidFill>
                  <a:srgbClr val="000000"/>
                </a:solidFill>
                <a:latin typeface="Arimo"/>
              </a:rPr>
              <a:t>-Helen Frankenthaler                                                 -Jack Tworkov</a:t>
            </a:r>
          </a:p>
          <a:p>
            <a:pPr algn="l">
              <a:lnSpc>
                <a:spcPts val="5439"/>
              </a:lnSpc>
            </a:pPr>
            <a:r>
              <a:rPr lang="en-US" sz="3487" dirty="0">
                <a:solidFill>
                  <a:srgbClr val="000000"/>
                </a:solidFill>
                <a:latin typeface="Arimo"/>
              </a:rPr>
              <a:t>-Barnett Newman                                                       -Hans Hofmann</a:t>
            </a:r>
          </a:p>
          <a:p>
            <a:pPr algn="l">
              <a:lnSpc>
                <a:spcPts val="5439"/>
              </a:lnSpc>
            </a:pPr>
            <a:r>
              <a:rPr lang="en-US" sz="3487" dirty="0">
                <a:solidFill>
                  <a:srgbClr val="000000"/>
                </a:solidFill>
                <a:latin typeface="Arimo"/>
              </a:rPr>
              <a:t>-Adolph Gottlieb                                                         -Josef Albers</a:t>
            </a:r>
          </a:p>
          <a:p>
            <a:pPr algn="l">
              <a:lnSpc>
                <a:spcPts val="5439"/>
              </a:lnSpc>
            </a:pPr>
            <a:r>
              <a:rPr lang="en-US" sz="3487" dirty="0">
                <a:solidFill>
                  <a:srgbClr val="000000"/>
                </a:solidFill>
                <a:latin typeface="Arimo"/>
              </a:rPr>
              <a:t>-Robert Motherwell                                                    -Willem de Kooning</a:t>
            </a:r>
          </a:p>
          <a:p>
            <a:pPr algn="l">
              <a:lnSpc>
                <a:spcPts val="5439"/>
              </a:lnSpc>
            </a:pPr>
            <a:r>
              <a:rPr lang="en-US" sz="3487" dirty="0">
                <a:solidFill>
                  <a:srgbClr val="000000"/>
                </a:solidFill>
                <a:latin typeface="Arimo"/>
              </a:rPr>
              <a:t>                                                         </a:t>
            </a:r>
          </a:p>
          <a:p>
            <a:pPr algn="l">
              <a:lnSpc>
                <a:spcPts val="5439"/>
              </a:lnSpc>
            </a:pPr>
            <a:r>
              <a:rPr lang="en-US" sz="3487" dirty="0">
                <a:solidFill>
                  <a:srgbClr val="000000"/>
                </a:solidFill>
                <a:latin typeface="Arimo"/>
              </a:rPr>
              <a:t>                                     </a:t>
            </a:r>
          </a:p>
          <a:p>
            <a:pPr algn="l">
              <a:lnSpc>
                <a:spcPts val="5439"/>
              </a:lnSpc>
            </a:pPr>
            <a:endParaRPr lang="en-US" sz="3487" dirty="0">
              <a:solidFill>
                <a:srgbClr val="000000"/>
              </a:solidFill>
              <a:latin typeface="Arimo"/>
            </a:endParaRPr>
          </a:p>
          <a:p>
            <a:pPr algn="l">
              <a:lnSpc>
                <a:spcPts val="5439"/>
              </a:lnSpc>
            </a:pPr>
            <a:endParaRPr lang="en-US" sz="3487" dirty="0">
              <a:solidFill>
                <a:srgbClr val="000000"/>
              </a:solidFill>
              <a:latin typeface="Arimo"/>
            </a:endParaRPr>
          </a:p>
        </p:txBody>
      </p:sp>
      <p:sp>
        <p:nvSpPr>
          <p:cNvPr id="4" name="TextBox 4"/>
          <p:cNvSpPr txBox="1"/>
          <p:nvPr/>
        </p:nvSpPr>
        <p:spPr>
          <a:xfrm>
            <a:off x="1723644" y="1754124"/>
            <a:ext cx="14652219" cy="1773702"/>
          </a:xfrm>
          <a:prstGeom prst="rect">
            <a:avLst/>
          </a:prstGeom>
        </p:spPr>
        <p:txBody>
          <a:bodyPr lIns="0" tIns="0" rIns="0" bIns="0" rtlCol="0" anchor="t">
            <a:spAutoFit/>
          </a:bodyPr>
          <a:lstStyle/>
          <a:p>
            <a:pPr algn="l">
              <a:lnSpc>
                <a:spcPts val="6732"/>
              </a:lnSpc>
            </a:pPr>
            <a:r>
              <a:rPr lang="en-US" sz="6600">
                <a:solidFill>
                  <a:srgbClr val="000000"/>
                </a:solidFill>
                <a:latin typeface="Arimo"/>
              </a:rPr>
              <a:t>Soyut Ekspresyonizm'in Sanatçıları</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9806" y="2306498"/>
            <a:ext cx="14308389" cy="5635904"/>
          </a:xfrm>
          <a:prstGeom prst="rect">
            <a:avLst/>
          </a:prstGeom>
        </p:spPr>
        <p:txBody>
          <a:bodyPr lIns="0" tIns="0" rIns="0" bIns="0" rtlCol="0" anchor="t">
            <a:spAutoFit/>
          </a:bodyPr>
          <a:lstStyle/>
          <a:p>
            <a:pPr marL="651510" lvl="1" indent="-325755" algn="l">
              <a:lnSpc>
                <a:spcPts val="4492"/>
              </a:lnSpc>
              <a:buFont typeface="Arial"/>
              <a:buChar char="•"/>
            </a:pPr>
            <a:r>
              <a:rPr lang="en-US" sz="3600">
                <a:solidFill>
                  <a:srgbClr val="000000"/>
                </a:solidFill>
                <a:latin typeface="Arimo"/>
              </a:rPr>
              <a:t>Bu sanatçıların büyük çoğunluğu New York’da yaşayan, çalışan ya da bir süreliğine orada bulunmuş kişilerdir. Kabul edilmiş bir isim olmasına rağmen, Soyut Ekspresyonizm, bu sanatçıların yarattığı işin doğru bir tanımı değildir.</a:t>
            </a:r>
          </a:p>
          <a:p>
            <a:pPr marL="651510" lvl="1" indent="-325755" algn="l">
              <a:lnSpc>
                <a:spcPts val="4492"/>
              </a:lnSpc>
              <a:buFont typeface="Arial"/>
              <a:buChar char="•"/>
            </a:pPr>
            <a:r>
              <a:rPr lang="en-US" sz="3600">
                <a:solidFill>
                  <a:srgbClr val="000000"/>
                </a:solidFill>
                <a:latin typeface="Arimo"/>
              </a:rPr>
              <a:t>Aslında bu hareket hem teknik hem de ifade unsurları bağlamında birbirinden farklı birçok stil içeriyor. Fakat, farklılıklara rağmen Soyut Ekspresyonizm eserleri çeşitli esas özellikleri paylaşmaktadırlar.</a:t>
            </a:r>
          </a:p>
          <a:p>
            <a:pPr marL="651510" lvl="1" indent="-325755" algn="l">
              <a:lnSpc>
                <a:spcPts val="4492"/>
              </a:lnSpc>
              <a:buFont typeface="Arial"/>
              <a:buChar char="•"/>
            </a:pPr>
            <a:r>
              <a:rPr lang="en-US" sz="3600">
                <a:solidFill>
                  <a:srgbClr val="000000"/>
                </a:solidFill>
                <a:latin typeface="Arimo"/>
              </a:rPr>
              <a:t>Öncelikle hepsi temelde soyuttur, yani; görünür dünyadan çizilmeyen formları betimlerler. Bunlar, duyguların özgür, özgün ve kişisel bir biçimde ifade edildiği eserlerdir.</a:t>
            </a:r>
          </a:p>
        </p:txBody>
      </p:sp>
      <p:sp>
        <p:nvSpPr>
          <p:cNvPr id="3" name="AutoShape 3"/>
          <p:cNvSpPr/>
          <p:nvPr/>
        </p:nvSpPr>
        <p:spPr>
          <a:xfrm rot="330135">
            <a:off x="107" y="2213783"/>
            <a:ext cx="1341059" cy="0"/>
          </a:xfrm>
          <a:prstGeom prst="line">
            <a:avLst/>
          </a:prstGeom>
          <a:ln w="66675" cap="rnd">
            <a:solidFill>
              <a:srgbClr val="00000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30135">
            <a:off x="-67383" y="1749232"/>
            <a:ext cx="1341059" cy="0"/>
          </a:xfrm>
          <a:prstGeom prst="line">
            <a:avLst/>
          </a:prstGeom>
          <a:ln w="66675" cap="rnd">
            <a:solidFill>
              <a:srgbClr val="000000"/>
            </a:solidFill>
            <a:prstDash val="solid"/>
            <a:headEnd type="none" w="sm" len="sm"/>
            <a:tailEnd type="none" w="sm" len="sm"/>
          </a:ln>
        </p:spPr>
      </p:sp>
      <p:sp>
        <p:nvSpPr>
          <p:cNvPr id="3" name="TextBox 3"/>
          <p:cNvSpPr txBox="1"/>
          <p:nvPr/>
        </p:nvSpPr>
        <p:spPr>
          <a:xfrm>
            <a:off x="2100991" y="1630170"/>
            <a:ext cx="15158309" cy="7906011"/>
          </a:xfrm>
          <a:prstGeom prst="rect">
            <a:avLst/>
          </a:prstGeom>
        </p:spPr>
        <p:txBody>
          <a:bodyPr lIns="0" tIns="0" rIns="0" bIns="0" rtlCol="0" anchor="t">
            <a:spAutoFit/>
          </a:bodyPr>
          <a:lstStyle/>
          <a:p>
            <a:pPr marL="651510" lvl="1" indent="-325755" algn="l">
              <a:lnSpc>
                <a:spcPts val="5616"/>
              </a:lnSpc>
              <a:buFont typeface="Arial"/>
              <a:buChar char="•"/>
            </a:pPr>
            <a:r>
              <a:rPr lang="en-US" sz="3600">
                <a:solidFill>
                  <a:srgbClr val="000000"/>
                </a:solidFill>
                <a:latin typeface="Arimo"/>
              </a:rPr>
              <a:t>Sanatçılar, ekspresyonist nitelikleri </a:t>
            </a:r>
            <a:r>
              <a:rPr lang="en-US" sz="3600">
                <a:solidFill>
                  <a:srgbClr val="000000"/>
                </a:solidFill>
                <a:latin typeface="Arimo Bold"/>
              </a:rPr>
              <a:t>uyandırmak</a:t>
            </a:r>
            <a:r>
              <a:rPr lang="en-US" sz="3600">
                <a:solidFill>
                  <a:srgbClr val="000000"/>
                </a:solidFill>
                <a:latin typeface="Arimo"/>
              </a:rPr>
              <a:t> için (örneğin; duygusallık, dinamizm, şiddet, gizem, lirizm) resmin değişken fiziksel karakterini kullanarak teknik açıdan özgür bir anlayışla hareket ederler. Yaratıcı bilinçaltının sanat gücünü göstermek için, </a:t>
            </a:r>
            <a:r>
              <a:rPr lang="en-US" sz="3600">
                <a:solidFill>
                  <a:srgbClr val="000000"/>
                </a:solidFill>
                <a:latin typeface="Arimo Bold"/>
              </a:rPr>
              <a:t>Sürrealizmdeki otomatizme benzer doğaçlama ve ruhsal bir yaklaşımla</a:t>
            </a:r>
            <a:r>
              <a:rPr lang="en-US" sz="3600">
                <a:solidFill>
                  <a:srgbClr val="000000"/>
                </a:solidFill>
                <a:latin typeface="Arimo"/>
              </a:rPr>
              <a:t>, çalışılmamış ve sezgisel bir uygulama yolu izlenir. Bu akım ayrık ve ayrılabilir ögelerden oluşan geleneksel anlayışla kurulmuş kompozisyonun terk edilip, yerine yapısız alanda, tek, birleşik, farklılaşmamış alan, ağ veya başka bir görüntünün getirilmesini simgeler.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81883" y="4395787"/>
            <a:ext cx="16724234" cy="1314452"/>
          </a:xfrm>
          <a:prstGeom prst="rect">
            <a:avLst/>
          </a:prstGeom>
        </p:spPr>
        <p:txBody>
          <a:bodyPr lIns="0" tIns="0" rIns="0" bIns="0" rtlCol="0" anchor="t">
            <a:spAutoFit/>
          </a:bodyPr>
          <a:lstStyle/>
          <a:p>
            <a:pPr algn="ctr">
              <a:lnSpc>
                <a:spcPts val="10499"/>
              </a:lnSpc>
            </a:pPr>
            <a:r>
              <a:rPr lang="en-US" sz="7499">
                <a:solidFill>
                  <a:srgbClr val="000000"/>
                </a:solidFill>
                <a:latin typeface="Arimo"/>
              </a:rPr>
              <a:t>SOYUT EKSPRESYONİZM ESERLERİ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30135">
            <a:off x="-67383" y="1749232"/>
            <a:ext cx="1341059" cy="0"/>
          </a:xfrm>
          <a:prstGeom prst="line">
            <a:avLst/>
          </a:prstGeom>
          <a:ln w="66675" cap="rnd">
            <a:solidFill>
              <a:srgbClr val="000000"/>
            </a:solidFill>
            <a:prstDash val="solid"/>
            <a:headEnd type="none" w="sm" len="sm"/>
            <a:tailEnd type="none" w="sm" len="sm"/>
          </a:ln>
        </p:spPr>
      </p:sp>
      <p:pic>
        <p:nvPicPr>
          <p:cNvPr id="3" name="Picture 3"/>
          <p:cNvPicPr>
            <a:picLocks noChangeAspect="1"/>
          </p:cNvPicPr>
          <p:nvPr/>
        </p:nvPicPr>
        <p:blipFill>
          <a:blip r:embed="rId2"/>
          <a:srcRect r="163" b="163"/>
          <a:stretch>
            <a:fillRect/>
          </a:stretch>
        </p:blipFill>
        <p:spPr>
          <a:xfrm>
            <a:off x="1805205" y="1088232"/>
            <a:ext cx="6742184" cy="6742184"/>
          </a:xfrm>
          <a:prstGeom prst="rect">
            <a:avLst/>
          </a:prstGeom>
        </p:spPr>
      </p:pic>
      <p:pic>
        <p:nvPicPr>
          <p:cNvPr id="4" name="Picture 4"/>
          <p:cNvPicPr>
            <a:picLocks noChangeAspect="1"/>
          </p:cNvPicPr>
          <p:nvPr/>
        </p:nvPicPr>
        <p:blipFill>
          <a:blip r:embed="rId3"/>
          <a:srcRect r="180" b="180"/>
          <a:stretch>
            <a:fillRect/>
          </a:stretch>
        </p:blipFill>
        <p:spPr>
          <a:xfrm>
            <a:off x="9414362" y="1089102"/>
            <a:ext cx="6741015" cy="6741015"/>
          </a:xfrm>
          <a:prstGeom prst="rect">
            <a:avLst/>
          </a:prstGeom>
        </p:spPr>
      </p:pic>
      <p:sp>
        <p:nvSpPr>
          <p:cNvPr id="5" name="TextBox 5"/>
          <p:cNvSpPr txBox="1"/>
          <p:nvPr/>
        </p:nvSpPr>
        <p:spPr>
          <a:xfrm>
            <a:off x="3052848" y="7953201"/>
            <a:ext cx="4244943" cy="2291625"/>
          </a:xfrm>
          <a:prstGeom prst="rect">
            <a:avLst/>
          </a:prstGeom>
        </p:spPr>
        <p:txBody>
          <a:bodyPr lIns="0" tIns="0" rIns="0" bIns="0" rtlCol="0" anchor="t">
            <a:spAutoFit/>
          </a:bodyPr>
          <a:lstStyle/>
          <a:p>
            <a:pPr algn="ctr">
              <a:lnSpc>
                <a:spcPts val="4320"/>
              </a:lnSpc>
            </a:pPr>
            <a:r>
              <a:rPr lang="en-US" sz="3600">
                <a:solidFill>
                  <a:srgbClr val="000000"/>
                </a:solidFill>
                <a:latin typeface="Arimo Bold"/>
              </a:rPr>
              <a:t>Mavi Büyü</a:t>
            </a:r>
          </a:p>
          <a:p>
            <a:pPr algn="ctr">
              <a:lnSpc>
                <a:spcPts val="4320"/>
              </a:lnSpc>
            </a:pPr>
            <a:r>
              <a:rPr lang="en-US" sz="3600">
                <a:solidFill>
                  <a:srgbClr val="000000"/>
                </a:solidFill>
                <a:latin typeface="Arimo Bold"/>
              </a:rPr>
              <a:t>Hans Hofmann </a:t>
            </a:r>
          </a:p>
        </p:txBody>
      </p:sp>
      <p:sp>
        <p:nvSpPr>
          <p:cNvPr id="6" name="TextBox 6"/>
          <p:cNvSpPr txBox="1"/>
          <p:nvPr/>
        </p:nvSpPr>
        <p:spPr>
          <a:xfrm>
            <a:off x="10573268" y="7953201"/>
            <a:ext cx="4246243" cy="1183631"/>
          </a:xfrm>
          <a:prstGeom prst="rect">
            <a:avLst/>
          </a:prstGeom>
        </p:spPr>
        <p:txBody>
          <a:bodyPr lIns="0" tIns="0" rIns="0" bIns="0" rtlCol="0" anchor="t">
            <a:spAutoFit/>
          </a:bodyPr>
          <a:lstStyle/>
          <a:p>
            <a:pPr algn="ctr">
              <a:lnSpc>
                <a:spcPts val="4320"/>
              </a:lnSpc>
            </a:pPr>
            <a:r>
              <a:rPr lang="en-US" sz="3600">
                <a:solidFill>
                  <a:srgbClr val="000000"/>
                </a:solidFill>
                <a:latin typeface="Arimo Bold"/>
              </a:rPr>
              <a:t>Pusu</a:t>
            </a:r>
          </a:p>
          <a:p>
            <a:pPr algn="ctr">
              <a:lnSpc>
                <a:spcPts val="4320"/>
              </a:lnSpc>
            </a:pPr>
            <a:r>
              <a:rPr lang="en-US" sz="3600">
                <a:solidFill>
                  <a:srgbClr val="000000"/>
                </a:solidFill>
                <a:latin typeface="Arimo Bold"/>
              </a:rPr>
              <a:t>Hans Hofmann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30135">
            <a:off x="-67383" y="1749232"/>
            <a:ext cx="1341059" cy="0"/>
          </a:xfrm>
          <a:prstGeom prst="line">
            <a:avLst/>
          </a:prstGeom>
          <a:ln w="66675" cap="rnd">
            <a:solidFill>
              <a:srgbClr val="000000"/>
            </a:solidFill>
            <a:prstDash val="solid"/>
            <a:headEnd type="none" w="sm" len="sm"/>
            <a:tailEnd type="none" w="sm" len="sm"/>
          </a:ln>
        </p:spPr>
      </p:sp>
      <p:pic>
        <p:nvPicPr>
          <p:cNvPr id="3" name="Picture 3"/>
          <p:cNvPicPr>
            <a:picLocks noChangeAspect="1"/>
          </p:cNvPicPr>
          <p:nvPr/>
        </p:nvPicPr>
        <p:blipFill>
          <a:blip r:embed="rId2"/>
          <a:srcRect r="234" b="234"/>
          <a:stretch>
            <a:fillRect/>
          </a:stretch>
        </p:blipFill>
        <p:spPr>
          <a:xfrm>
            <a:off x="1922016" y="1325223"/>
            <a:ext cx="7041451" cy="5658309"/>
          </a:xfrm>
          <a:prstGeom prst="rect">
            <a:avLst/>
          </a:prstGeom>
        </p:spPr>
      </p:pic>
      <p:pic>
        <p:nvPicPr>
          <p:cNvPr id="4" name="Picture 4"/>
          <p:cNvPicPr>
            <a:picLocks noChangeAspect="1"/>
          </p:cNvPicPr>
          <p:nvPr/>
        </p:nvPicPr>
        <p:blipFill>
          <a:blip r:embed="rId3"/>
          <a:srcRect r="181" b="181"/>
          <a:stretch>
            <a:fillRect/>
          </a:stretch>
        </p:blipFill>
        <p:spPr>
          <a:xfrm>
            <a:off x="9557038" y="1346619"/>
            <a:ext cx="6988197" cy="5615516"/>
          </a:xfrm>
          <a:prstGeom prst="rect">
            <a:avLst/>
          </a:prstGeom>
        </p:spPr>
      </p:pic>
      <p:sp>
        <p:nvSpPr>
          <p:cNvPr id="5" name="TextBox 5"/>
          <p:cNvSpPr txBox="1"/>
          <p:nvPr/>
        </p:nvSpPr>
        <p:spPr>
          <a:xfrm>
            <a:off x="10677178" y="6771234"/>
            <a:ext cx="4752801" cy="1183631"/>
          </a:xfrm>
          <a:prstGeom prst="rect">
            <a:avLst/>
          </a:prstGeom>
        </p:spPr>
        <p:txBody>
          <a:bodyPr lIns="0" tIns="0" rIns="0" bIns="0" rtlCol="0" anchor="t">
            <a:spAutoFit/>
          </a:bodyPr>
          <a:lstStyle/>
          <a:p>
            <a:pPr algn="ctr">
              <a:lnSpc>
                <a:spcPts val="4320"/>
              </a:lnSpc>
            </a:pPr>
            <a:r>
              <a:rPr lang="en-US" sz="3600">
                <a:solidFill>
                  <a:srgbClr val="000000"/>
                </a:solidFill>
                <a:latin typeface="Arimo Bold"/>
              </a:rPr>
              <a:t> Mavi Zenginliği</a:t>
            </a:r>
          </a:p>
          <a:p>
            <a:pPr algn="ctr">
              <a:lnSpc>
                <a:spcPts val="4320"/>
              </a:lnSpc>
            </a:pPr>
            <a:r>
              <a:rPr lang="en-US" sz="3600">
                <a:solidFill>
                  <a:srgbClr val="000000"/>
                </a:solidFill>
                <a:latin typeface="Arimo Bold"/>
              </a:rPr>
              <a:t>Helen Frankenthaler</a:t>
            </a:r>
          </a:p>
        </p:txBody>
      </p:sp>
      <p:sp>
        <p:nvSpPr>
          <p:cNvPr id="6" name="TextBox 6"/>
          <p:cNvSpPr txBox="1"/>
          <p:nvPr/>
        </p:nvSpPr>
        <p:spPr>
          <a:xfrm>
            <a:off x="2883998" y="6771235"/>
            <a:ext cx="5038551" cy="2291625"/>
          </a:xfrm>
          <a:prstGeom prst="rect">
            <a:avLst/>
          </a:prstGeom>
        </p:spPr>
        <p:txBody>
          <a:bodyPr lIns="0" tIns="0" rIns="0" bIns="0" rtlCol="0" anchor="t">
            <a:spAutoFit/>
          </a:bodyPr>
          <a:lstStyle/>
          <a:p>
            <a:pPr algn="ctr">
              <a:lnSpc>
                <a:spcPts val="4320"/>
              </a:lnSpc>
            </a:pPr>
            <a:r>
              <a:rPr lang="en-US" sz="3600">
                <a:solidFill>
                  <a:srgbClr val="000000"/>
                </a:solidFill>
                <a:latin typeface="Arimo Bold"/>
              </a:rPr>
              <a:t>Yeşil Gölgede Yeşil Düşünce</a:t>
            </a:r>
          </a:p>
          <a:p>
            <a:pPr algn="ctr">
              <a:lnSpc>
                <a:spcPts val="4320"/>
              </a:lnSpc>
            </a:pPr>
            <a:r>
              <a:rPr lang="en-US" sz="3600">
                <a:solidFill>
                  <a:srgbClr val="000000"/>
                </a:solidFill>
                <a:latin typeface="Arimo Bold"/>
              </a:rPr>
              <a:t>Helen Frankenthaler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30135">
            <a:off x="-67383" y="1749232"/>
            <a:ext cx="1341059" cy="0"/>
          </a:xfrm>
          <a:prstGeom prst="line">
            <a:avLst/>
          </a:prstGeom>
          <a:ln w="66675" cap="rnd">
            <a:solidFill>
              <a:srgbClr val="000000"/>
            </a:solidFill>
            <a:prstDash val="solid"/>
            <a:headEnd type="none" w="sm" len="sm"/>
            <a:tailEnd type="none" w="sm" len="sm"/>
          </a:ln>
        </p:spPr>
      </p:sp>
      <p:pic>
        <p:nvPicPr>
          <p:cNvPr id="3" name="Picture 3"/>
          <p:cNvPicPr>
            <a:picLocks noChangeAspect="1"/>
          </p:cNvPicPr>
          <p:nvPr/>
        </p:nvPicPr>
        <p:blipFill>
          <a:blip r:embed="rId2"/>
          <a:srcRect r="147" b="2366"/>
          <a:stretch>
            <a:fillRect/>
          </a:stretch>
        </p:blipFill>
        <p:spPr>
          <a:xfrm>
            <a:off x="2091674" y="1251417"/>
            <a:ext cx="6429375" cy="6286500"/>
          </a:xfrm>
          <a:prstGeom prst="rect">
            <a:avLst/>
          </a:prstGeom>
        </p:spPr>
      </p:pic>
      <p:pic>
        <p:nvPicPr>
          <p:cNvPr id="4" name="Picture 4"/>
          <p:cNvPicPr>
            <a:picLocks noChangeAspect="1"/>
          </p:cNvPicPr>
          <p:nvPr/>
        </p:nvPicPr>
        <p:blipFill>
          <a:blip r:embed="rId3"/>
          <a:srcRect r="147" b="147"/>
          <a:stretch>
            <a:fillRect/>
          </a:stretch>
        </p:blipFill>
        <p:spPr>
          <a:xfrm>
            <a:off x="9706563" y="1108542"/>
            <a:ext cx="6429375" cy="6429375"/>
          </a:xfrm>
          <a:prstGeom prst="rect">
            <a:avLst/>
          </a:prstGeom>
        </p:spPr>
      </p:pic>
      <p:sp>
        <p:nvSpPr>
          <p:cNvPr id="5" name="TextBox 5"/>
          <p:cNvSpPr txBox="1"/>
          <p:nvPr/>
        </p:nvSpPr>
        <p:spPr>
          <a:xfrm>
            <a:off x="2416406" y="8044122"/>
            <a:ext cx="5856835" cy="1737629"/>
          </a:xfrm>
          <a:prstGeom prst="rect">
            <a:avLst/>
          </a:prstGeom>
        </p:spPr>
        <p:txBody>
          <a:bodyPr lIns="0" tIns="0" rIns="0" bIns="0" rtlCol="0" anchor="t">
            <a:spAutoFit/>
          </a:bodyPr>
          <a:lstStyle/>
          <a:p>
            <a:pPr algn="ctr">
              <a:lnSpc>
                <a:spcPts val="4320"/>
              </a:lnSpc>
            </a:pPr>
            <a:r>
              <a:rPr lang="en-US" sz="3600">
                <a:solidFill>
                  <a:srgbClr val="000000"/>
                </a:solidFill>
                <a:latin typeface="Arimo Bold"/>
              </a:rPr>
              <a:t>Gök Mavisine Saygı Etüdü</a:t>
            </a:r>
          </a:p>
          <a:p>
            <a:pPr algn="ctr">
              <a:lnSpc>
                <a:spcPts val="4320"/>
              </a:lnSpc>
            </a:pPr>
            <a:r>
              <a:rPr lang="en-US" sz="3600">
                <a:solidFill>
                  <a:srgbClr val="000000"/>
                </a:solidFill>
                <a:latin typeface="Arimo Bold"/>
              </a:rPr>
              <a:t>Josef Albers</a:t>
            </a:r>
          </a:p>
        </p:txBody>
      </p:sp>
      <p:sp>
        <p:nvSpPr>
          <p:cNvPr id="6" name="TextBox 6"/>
          <p:cNvSpPr txBox="1"/>
          <p:nvPr/>
        </p:nvSpPr>
        <p:spPr>
          <a:xfrm>
            <a:off x="10040734" y="8044122"/>
            <a:ext cx="6012699" cy="1183631"/>
          </a:xfrm>
          <a:prstGeom prst="rect">
            <a:avLst/>
          </a:prstGeom>
        </p:spPr>
        <p:txBody>
          <a:bodyPr lIns="0" tIns="0" rIns="0" bIns="0" rtlCol="0" anchor="t">
            <a:spAutoFit/>
          </a:bodyPr>
          <a:lstStyle/>
          <a:p>
            <a:pPr algn="ctr">
              <a:lnSpc>
                <a:spcPts val="4320"/>
              </a:lnSpc>
            </a:pPr>
            <a:r>
              <a:rPr lang="en-US" sz="3600">
                <a:solidFill>
                  <a:srgbClr val="000000"/>
                </a:solidFill>
                <a:latin typeface="Arimo Bold"/>
              </a:rPr>
              <a:t>Beyaz Kontürlü Kareler</a:t>
            </a:r>
          </a:p>
          <a:p>
            <a:pPr algn="ctr">
              <a:lnSpc>
                <a:spcPts val="4320"/>
              </a:lnSpc>
            </a:pPr>
            <a:r>
              <a:rPr lang="en-US" sz="3600">
                <a:solidFill>
                  <a:srgbClr val="000000"/>
                </a:solidFill>
                <a:latin typeface="Arimo Bold"/>
              </a:rPr>
              <a:t>Josef Albers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Özel</PresentationFormat>
  <Paragraphs>0</Paragraphs>
  <Slides>11</Slides>
  <Notes>0</Notes>
  <HiddenSlides>0</HiddenSlides>
  <MMClips>0</MMClips>
  <ScaleCrop>false</ScaleCrop>
  <HeadingPairs>
    <vt:vector size="4" baseType="variant">
      <vt:variant>
        <vt:lpstr>Tema</vt:lpstr>
      </vt:variant>
      <vt:variant>
        <vt:i4>1</vt:i4>
      </vt:variant>
      <vt:variant>
        <vt:lpstr>Slayt Başlıkları</vt:lpstr>
      </vt:variant>
      <vt:variant>
        <vt:i4>11</vt:i4>
      </vt:variant>
    </vt:vector>
  </HeadingPairs>
  <TitlesOfParts>
    <vt:vector size="12" baseType="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 Ekspresyonizm.pptx</dc:title>
  <cp:lastModifiedBy>Adem Samet Ağca</cp:lastModifiedBy>
  <cp:revision>2</cp:revision>
  <dcterms:created xsi:type="dcterms:W3CDTF">2006-08-16T00:00:00Z</dcterms:created>
  <dcterms:modified xsi:type="dcterms:W3CDTF">2022-10-04T09:37:10Z</dcterms:modified>
  <dc:identifier>DAFN_tMULbc</dc:identifier>
</cp:coreProperties>
</file>